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8" r:id="rId21"/>
    <p:sldId id="283" r:id="rId22"/>
    <p:sldId id="284" r:id="rId23"/>
    <p:sldId id="285" r:id="rId24"/>
    <p:sldId id="286" r:id="rId25"/>
    <p:sldId id="287" r:id="rId26"/>
    <p:sldId id="288" r:id="rId27"/>
    <p:sldId id="276" r:id="rId28"/>
    <p:sldId id="277" r:id="rId29"/>
  </p:sldIdLst>
  <p:sldSz cx="9144000" cy="5143500" type="screen16x9"/>
  <p:notesSz cx="6858000" cy="9144000"/>
  <p:embeddedFontLst>
    <p:embeddedFont>
      <p:font typeface="Bellota Text" panose="020B0600000101010101" charset="0"/>
      <p:regular r:id="rId31"/>
      <p:bold r:id="rId32"/>
      <p:italic r:id="rId33"/>
      <p:boldItalic r:id="rId34"/>
    </p:embeddedFont>
    <p:embeddedFont>
      <p:font typeface="Bellota" panose="020B0600000101010101" charset="0"/>
      <p:regular r:id="rId35"/>
      <p:bold r:id="rId36"/>
      <p:italic r:id="rId37"/>
      <p:boldItalic r:id="rId38"/>
    </p:embeddedFont>
    <p:embeddedFont>
      <p:font typeface="Poor Story" panose="020B0600000101010101" charset="0"/>
      <p:regular r:id="rId39"/>
    </p:embeddedFont>
    <p:embeddedFont>
      <p:font typeface="Satisfy" panose="020B0600000101010101" charset="0"/>
      <p:regular r:id="rId40"/>
    </p:embeddedFont>
    <p:embeddedFont>
      <p:font typeface="Orbit" panose="020B0600000101010101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Do Hyeon" panose="020B0600000101010101" charset="-127"/>
      <p:regular r:id="rId46"/>
    </p:embeddedFont>
    <p:embeddedFont>
      <p:font typeface="Bellota Text Light" panose="020B0600000101010101" charset="0"/>
      <p:regular r:id="rId47"/>
      <p:bold r:id="rId48"/>
      <p:italic r:id="rId49"/>
      <p:boldItalic r:id="rId50"/>
    </p:embeddedFont>
    <p:embeddedFont>
      <p:font typeface="Roboto" panose="020B0600000101010101" charset="0"/>
      <p:regular r:id="rId51"/>
      <p:bold r:id="rId52"/>
      <p:italic r:id="rId53"/>
      <p:boldItalic r:id="rId54"/>
    </p:embeddedFont>
    <p:embeddedFont>
      <p:font typeface="IBM Plex Sans KR" panose="020B0600000101010101" charset="-127"/>
      <p:regular r:id="rId55"/>
      <p:bold r:id="rId56"/>
    </p:embeddedFont>
    <p:embeddedFont>
      <p:font typeface="Song Myung" panose="020B0600000101010101" charset="0"/>
      <p:regular r:id="rId57"/>
    </p:embeddedFont>
    <p:embeddedFont>
      <p:font typeface="Nanum Myeongjo" panose="020B0600000101010101" charset="-127"/>
      <p:regular r:id="rId58"/>
      <p:bold r:id="rId59"/>
    </p:embeddedFont>
    <p:embeddedFont>
      <p:font typeface="Gowun Batang" panose="020B0600000101010101" charset="-127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61" Type="http://schemas.openxmlformats.org/officeDocument/2006/relationships/font" Target="fonts/font3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7c5f36f3d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37c5f36f3d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외식이용메뉴에 대해서 쭈우욱 읊은 후에, 다음 장은 각 종류 기준에 대한 설명인데,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b9a333de7_3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25b9a333de7_3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각 종류에 대한 순위를 읊은 후에! 1순위는 맛입니다. 앞 장에서 봤듯이 </a:t>
            </a:r>
            <a:r>
              <a:rPr lang="en">
                <a:solidFill>
                  <a:schemeClr val="dk1"/>
                </a:solidFill>
              </a:rPr>
              <a:t>배달의 메뉴는 집에서 해 먹기 어려운 음식, 포장은 빠르게 한끼 해결을 위한 메뉴, 외식은 집밥이죠.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모든 것은 맛을 1순위로 삼는데, 외식을 하러 나오더라도 집밥메뉴를 먹는다는 것입니다.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7c5f36f3d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237c5f36f3d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이번 장은 빈도에 대한 자료입니다. 우리가 익히 예상 하는 것보다 배달,외식, 테이크 아웃은 빈도가 작은 것을 볼 수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7c5f36f3d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237c5f36f3d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그에 반해 집밥을 점심 저녁에 먹는 빈도수는 꽤 많이 높음을 알 수 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b9a333de7_3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25b9a333de7_3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b9a333de7_3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25b9a333de7_3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이는 앞에서도 보여드린 음식물 쓰레기 배출량의 추이인데, 인구 수는 올라봐야 1%정도 오르는데에 반해, 분명 기술이 좋아짐에 따라 처리기술이 발전되었음에도, 1프로 정도씩은 꾸준히 상승하는 것을 볼 수 있습니다.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b9a333de7_3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b9a333de7_3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그렇다면 음식물 쓰레기를 줄이는 방법 중에 음식물 쓰레기의 70프로는 가정에서, 집밥은 되게 자주 먹고! 막상 나가봐야 한식을 먹음.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답은 ? 자신의 기호에 맛는 맛있는 집밥 레시피라는거죠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b9a333de7_3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25b9a333de7_3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e52427b84f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1e52427b84f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b9a333de7_3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25b9a333de7_3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199a56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23199a56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bcb1f4e4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25bcb1f4e4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bcb1f4e4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25bcb1f4e4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bcb1f4e4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25bcb1f4e4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bcb1f4e4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5bcb1f4e4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bcb1f4e4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25bcb1f4e4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bcb1f4e4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25bcb1f4e4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7c5f36f3d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237c5f36f3d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7c5f36f3d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37c5f36f3d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b9a333de7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5b9a333de7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b9a333de7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25b9a333de7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7c5f36f3d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37c5f36f3d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b9a333de7_3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5b9a333de7_3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대한민국의 총 인구 수는 위기론에 비해 아직은 꾸준히 증가하는 폭을 보이는 것을 볼 수 있습니다. 하지만 큰 폭으로 증가하는 것은 아니죠!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가장 많이 활동하는 중위연령의 감소에도 불구하고 보시는 것과 같이 음식물 쓰레기의 양은 오르는 것을 볼 수 있습니다.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18978fb76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2318978fb76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이 음식물 쓰레기! 기사만 보더라도 하루에 약 2만톤! 음식물 쓰레기는 기후위기까지 ? 쏟아지는 음식물 쓰레기의 대부분은 음식점과 정에서! 음식물 쓰레기로 인해 드는 금액은 그림에서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보다시피 엄청난 금액이죠!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b9a333de7_3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5b9a333de7_3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우리의 조사 대상은 아무래도 여성분들이 많긴 합니다.  하지만 생각보다 고연령층이 아니며, 주부가 적은 비율을 차지한다는 게 중요합니다.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855300" y="3826525"/>
            <a:ext cx="7433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05875" y="271169"/>
            <a:ext cx="4532251" cy="45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73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⬩"/>
              <a:defRPr sz="2500" i="1">
                <a:solidFill>
                  <a:schemeClr val="lt1"/>
                </a:solidFill>
              </a:defRPr>
            </a:lvl1pPr>
            <a:lvl2pPr marL="914400" lvl="1" indent="-38735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◇"/>
              <a:defRPr sz="2500" i="1">
                <a:solidFill>
                  <a:schemeClr val="lt1"/>
                </a:solidFill>
              </a:defRPr>
            </a:lvl2pPr>
            <a:lvl3pPr marL="1371600" lvl="2" indent="-38735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3pPr>
            <a:lvl4pPr marL="1828800" lvl="3" indent="-38735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4pPr>
            <a:lvl5pPr marL="2286000" lvl="4" indent="-38735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5pPr>
            <a:lvl6pPr marL="2743200" lvl="5" indent="-38735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6pPr>
            <a:lvl7pPr marL="3200400" lvl="6" indent="-38735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7pPr>
            <a:lvl8pPr marL="3657600" lvl="7" indent="-38735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8pPr>
            <a:lvl9pPr marL="4114800" lvl="8" indent="-38735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3593400" y="271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chemeClr val="lt2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 b="0" i="0" u="none" strike="noStrike" cap="none">
              <a:solidFill>
                <a:schemeClr val="lt2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marL="914400" lvl="1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marL="1371600" lvl="2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0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rei.re.kr/krei/index.do" TargetMode="External"/><Relationship Id="rId3" Type="http://schemas.openxmlformats.org/officeDocument/2006/relationships/hyperlink" Target="https://kosis.kr/index/index.do" TargetMode="External"/><Relationship Id="rId7" Type="http://schemas.openxmlformats.org/officeDocument/2006/relationships/hyperlink" Target="https://www.foodsafetykorea.go.kr" TargetMode="External"/><Relationship Id="rId12" Type="http://schemas.openxmlformats.org/officeDocument/2006/relationships/hyperlink" Target="https://www.horangi.kr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hyperlink" Target="about:blank" TargetMode="External"/><Relationship Id="rId11" Type="http://schemas.openxmlformats.org/officeDocument/2006/relationships/hyperlink" Target="https://getbootstrap.com" TargetMode="External"/><Relationship Id="rId5" Type="http://schemas.openxmlformats.org/officeDocument/2006/relationships/hyperlink" Target="https://www.atfis.or.kr/fip/front/index.do" TargetMode="External"/><Relationship Id="rId10" Type="http://schemas.openxmlformats.org/officeDocument/2006/relationships/hyperlink" Target="http://koreanfood.rda.go.kr" TargetMode="External"/><Relationship Id="rId4" Type="http://schemas.openxmlformats.org/officeDocument/2006/relationships/hyperlink" Target="https://www.data.go.kr" TargetMode="External"/><Relationship Id="rId9" Type="http://schemas.openxmlformats.org/officeDocument/2006/relationships/hyperlink" Target="https://www.price.go.kr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8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200">
                <a:latin typeface="Do Hyeon"/>
                <a:ea typeface="Do Hyeon"/>
                <a:cs typeface="Do Hyeon"/>
                <a:sym typeface="Do Hyeon"/>
              </a:rPr>
              <a:t>현대인의 식생활</a:t>
            </a:r>
            <a:endParaRPr sz="32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200">
                <a:latin typeface="Do Hyeon"/>
                <a:ea typeface="Do Hyeon"/>
                <a:cs typeface="Do Hyeon"/>
                <a:sym typeface="Do Hyeon"/>
              </a:rPr>
              <a:t>및</a:t>
            </a:r>
            <a:endParaRPr sz="32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200">
                <a:latin typeface="Do Hyeon"/>
                <a:ea typeface="Do Hyeon"/>
                <a:cs typeface="Do Hyeon"/>
                <a:sym typeface="Do Hyeon"/>
              </a:rPr>
              <a:t>식품 소비행태 분석</a:t>
            </a:r>
            <a:endParaRPr sz="32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>
            <a:off x="5875175" y="693900"/>
            <a:ext cx="2999675" cy="4039720"/>
            <a:chOff x="5875175" y="846300"/>
            <a:chExt cx="2999675" cy="4039720"/>
          </a:xfrm>
        </p:grpSpPr>
        <p:pic>
          <p:nvPicPr>
            <p:cNvPr id="192" name="Google Shape;19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75175" y="846300"/>
              <a:ext cx="2999675" cy="403972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93" name="Google Shape;193;p21"/>
            <p:cNvSpPr/>
            <p:nvPr/>
          </p:nvSpPr>
          <p:spPr>
            <a:xfrm>
              <a:off x="6206850" y="1146325"/>
              <a:ext cx="311400" cy="7266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title" idx="4294967295"/>
          </p:nvPr>
        </p:nvSpPr>
        <p:spPr>
          <a:xfrm>
            <a:off x="1077519" y="1465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Song Myung"/>
                <a:ea typeface="Song Myung"/>
                <a:cs typeface="Song Myung"/>
                <a:sym typeface="Song Myung"/>
              </a:rPr>
              <a:t>2. </a:t>
            </a:r>
            <a:r>
              <a:rPr lang="en" sz="3000" dirty="0">
                <a:latin typeface="Song Myung"/>
                <a:ea typeface="Song Myung"/>
                <a:cs typeface="Song Myung"/>
                <a:sym typeface="Song Myung"/>
              </a:rPr>
              <a:t>분석 - 배달, 포장, 외식 이용메뉴 순위</a:t>
            </a:r>
            <a:endParaRPr sz="3000" dirty="0"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051" y="693913"/>
            <a:ext cx="2999675" cy="40397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97" name="Google Shape;197;p21"/>
          <p:cNvGrpSpPr/>
          <p:nvPr/>
        </p:nvGrpSpPr>
        <p:grpSpPr>
          <a:xfrm>
            <a:off x="392200" y="1225000"/>
            <a:ext cx="3411325" cy="3020700"/>
            <a:chOff x="316000" y="844000"/>
            <a:chExt cx="3411325" cy="3020700"/>
          </a:xfrm>
        </p:grpSpPr>
        <p:sp>
          <p:nvSpPr>
            <p:cNvPr id="198" name="Google Shape;198;p21"/>
            <p:cNvSpPr/>
            <p:nvPr/>
          </p:nvSpPr>
          <p:spPr>
            <a:xfrm>
              <a:off x="316000" y="844000"/>
              <a:ext cx="3136500" cy="30207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 txBox="1"/>
            <p:nvPr/>
          </p:nvSpPr>
          <p:spPr>
            <a:xfrm>
              <a:off x="440525" y="2807100"/>
              <a:ext cx="19260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[외식]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1순위 : 한식 음식점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00" name="Google Shape;200;p21"/>
            <p:cNvSpPr txBox="1"/>
            <p:nvPr/>
          </p:nvSpPr>
          <p:spPr>
            <a:xfrm>
              <a:off x="440525" y="938750"/>
              <a:ext cx="11301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[배달]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1순위 : 치킨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01" name="Google Shape;201;p21"/>
            <p:cNvSpPr txBox="1"/>
            <p:nvPr/>
          </p:nvSpPr>
          <p:spPr>
            <a:xfrm>
              <a:off x="440525" y="1434775"/>
              <a:ext cx="2121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2순위 : 치킨 + 피자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02" name="Google Shape;202;p21"/>
            <p:cNvSpPr txBox="1"/>
            <p:nvPr/>
          </p:nvSpPr>
          <p:spPr>
            <a:xfrm>
              <a:off x="440525" y="1872925"/>
              <a:ext cx="24681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[포장]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1순위 : 김밥 및 분식류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440525" y="2368850"/>
              <a:ext cx="2756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2순위 : 분식 + 샌드위치 등 빵류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04" name="Google Shape;204;p21"/>
            <p:cNvSpPr txBox="1"/>
            <p:nvPr/>
          </p:nvSpPr>
          <p:spPr>
            <a:xfrm>
              <a:off x="440525" y="3302925"/>
              <a:ext cx="3286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2순위 : 한식 음식점 + 한식 육류요리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</p:grpSp>
      <p:grpSp>
        <p:nvGrpSpPr>
          <p:cNvPr id="205" name="Google Shape;205;p21"/>
          <p:cNvGrpSpPr/>
          <p:nvPr/>
        </p:nvGrpSpPr>
        <p:grpSpPr>
          <a:xfrm>
            <a:off x="5402350" y="693913"/>
            <a:ext cx="2999668" cy="4039699"/>
            <a:chOff x="4507550" y="2045675"/>
            <a:chExt cx="2999668" cy="4039699"/>
          </a:xfrm>
        </p:grpSpPr>
        <p:pic>
          <p:nvPicPr>
            <p:cNvPr id="206" name="Google Shape;206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07550" y="2045675"/>
              <a:ext cx="2999668" cy="40396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07" name="Google Shape;207;p21"/>
            <p:cNvSpPr/>
            <p:nvPr/>
          </p:nvSpPr>
          <p:spPr>
            <a:xfrm>
              <a:off x="5563775" y="2318025"/>
              <a:ext cx="311400" cy="6774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8" name="Google Shape;20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2500" y="693913"/>
            <a:ext cx="2999675" cy="4039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7550" y="693925"/>
            <a:ext cx="2999676" cy="4039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250" y="693925"/>
            <a:ext cx="2999675" cy="4039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title" idx="4294967295"/>
          </p:nvPr>
        </p:nvSpPr>
        <p:spPr>
          <a:xfrm>
            <a:off x="1089809" y="1741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Song Myung"/>
                <a:ea typeface="Song Myung"/>
                <a:cs typeface="Song Myung"/>
                <a:sym typeface="Song Myung"/>
              </a:rPr>
              <a:t>3. </a:t>
            </a:r>
            <a:r>
              <a:rPr lang="en" sz="3000" dirty="0">
                <a:latin typeface="Song Myung"/>
                <a:ea typeface="Song Myung"/>
                <a:cs typeface="Song Myung"/>
                <a:sym typeface="Song Myung"/>
              </a:rPr>
              <a:t>분석 - 배달, 포장, 외식 메뉴 선정 기준 </a:t>
            </a:r>
            <a:endParaRPr sz="3000" dirty="0"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000" y="834250"/>
            <a:ext cx="3392399" cy="3782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50" y="834250"/>
            <a:ext cx="3392399" cy="3782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22"/>
          <p:cNvGrpSpPr/>
          <p:nvPr/>
        </p:nvGrpSpPr>
        <p:grpSpPr>
          <a:xfrm>
            <a:off x="392200" y="1215250"/>
            <a:ext cx="3486925" cy="2915850"/>
            <a:chOff x="239800" y="910450"/>
            <a:chExt cx="3486925" cy="2915850"/>
          </a:xfrm>
        </p:grpSpPr>
        <p:sp>
          <p:nvSpPr>
            <p:cNvPr id="220" name="Google Shape;220;p22"/>
            <p:cNvSpPr/>
            <p:nvPr/>
          </p:nvSpPr>
          <p:spPr>
            <a:xfrm>
              <a:off x="239800" y="920200"/>
              <a:ext cx="2715300" cy="29061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439925" y="2778800"/>
              <a:ext cx="19260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[외식]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1순위 : 음식의 맛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22" name="Google Shape;222;p22"/>
            <p:cNvSpPr txBox="1"/>
            <p:nvPr/>
          </p:nvSpPr>
          <p:spPr>
            <a:xfrm>
              <a:off x="439925" y="910450"/>
              <a:ext cx="16029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[배달]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1순위 : 음식의 맛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23" name="Google Shape;223;p22"/>
            <p:cNvSpPr txBox="1"/>
            <p:nvPr/>
          </p:nvSpPr>
          <p:spPr>
            <a:xfrm>
              <a:off x="439925" y="1406475"/>
              <a:ext cx="2283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2순위 : 맛+배달의 신속도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24" name="Google Shape;224;p22"/>
            <p:cNvSpPr txBox="1"/>
            <p:nvPr/>
          </p:nvSpPr>
          <p:spPr>
            <a:xfrm>
              <a:off x="439925" y="1844625"/>
              <a:ext cx="2468100" cy="56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[포장]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1순위 : 음식의 맛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25" name="Google Shape;225;p22"/>
            <p:cNvSpPr txBox="1"/>
            <p:nvPr/>
          </p:nvSpPr>
          <p:spPr>
            <a:xfrm>
              <a:off x="439925" y="2340550"/>
              <a:ext cx="2894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2순위 : 맛 + 메뉴의 다양성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  <p:sp>
          <p:nvSpPr>
            <p:cNvPr id="226" name="Google Shape;226;p22"/>
            <p:cNvSpPr txBox="1"/>
            <p:nvPr/>
          </p:nvSpPr>
          <p:spPr>
            <a:xfrm>
              <a:off x="439925" y="3274625"/>
              <a:ext cx="3286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ellota Text Light"/>
                  <a:ea typeface="Bellota Text Light"/>
                  <a:cs typeface="Bellota Text Light"/>
                  <a:sym typeface="Bellota Text Light"/>
                </a:rPr>
                <a:t>2순위 : 맛 + 가격수준</a:t>
              </a:r>
              <a:endParaRPr>
                <a:latin typeface="Bellota Text Light"/>
                <a:ea typeface="Bellota Text Light"/>
                <a:cs typeface="Bellota Text Light"/>
                <a:sym typeface="Bellota Text Light"/>
              </a:endParaRPr>
            </a:p>
          </p:txBody>
        </p:sp>
      </p:grpSp>
      <p:pic>
        <p:nvPicPr>
          <p:cNvPr id="227" name="Google Shape;2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973" y="834250"/>
            <a:ext cx="3555316" cy="378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1900" y="834250"/>
            <a:ext cx="3555325" cy="3782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2"/>
          <p:cNvGrpSpPr/>
          <p:nvPr/>
        </p:nvGrpSpPr>
        <p:grpSpPr>
          <a:xfrm>
            <a:off x="3820750" y="824900"/>
            <a:ext cx="3286800" cy="3801107"/>
            <a:chOff x="3808100" y="901100"/>
            <a:chExt cx="3286800" cy="3801107"/>
          </a:xfrm>
        </p:grpSpPr>
        <p:pic>
          <p:nvPicPr>
            <p:cNvPr id="230" name="Google Shape;230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08100" y="901100"/>
              <a:ext cx="3286800" cy="3801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2"/>
            <p:cNvSpPr/>
            <p:nvPr/>
          </p:nvSpPr>
          <p:spPr>
            <a:xfrm>
              <a:off x="4165550" y="1204000"/>
              <a:ext cx="311400" cy="13725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2" name="Google Shape;23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1400" y="843850"/>
            <a:ext cx="3223550" cy="3801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sldNum" idx="12"/>
          </p:nvPr>
        </p:nvSpPr>
        <p:spPr>
          <a:xfrm>
            <a:off x="4187250" y="465872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 idx="4294967295"/>
          </p:nvPr>
        </p:nvSpPr>
        <p:spPr>
          <a:xfrm>
            <a:off x="1080000" y="1741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Song Myung"/>
                <a:ea typeface="Song Myung"/>
                <a:cs typeface="Song Myung"/>
                <a:sym typeface="Song Myung"/>
              </a:rPr>
              <a:t>4. </a:t>
            </a:r>
            <a:r>
              <a:rPr lang="en" sz="3000" dirty="0">
                <a:latin typeface="Song Myung"/>
                <a:ea typeface="Song Myung"/>
                <a:cs typeface="Song Myung"/>
                <a:sym typeface="Song Myung"/>
              </a:rPr>
              <a:t>분석 - 외식 vs 집밥</a:t>
            </a:r>
            <a:endParaRPr sz="3000" dirty="0"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00" y="1634200"/>
            <a:ext cx="2673500" cy="2673500"/>
          </a:xfrm>
          <a:prstGeom prst="rect">
            <a:avLst/>
          </a:prstGeom>
          <a:noFill/>
          <a:ln>
            <a:noFill/>
          </a:ln>
          <a:effectLst>
            <a:outerShdw blurRad="57150" dist="19050" dir="1224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0" name="Google Shape;2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213" y="1634200"/>
            <a:ext cx="2673500" cy="2673500"/>
          </a:xfrm>
          <a:prstGeom prst="rect">
            <a:avLst/>
          </a:prstGeom>
          <a:noFill/>
          <a:ln>
            <a:noFill/>
          </a:ln>
          <a:effectLst>
            <a:outerShdw blurRad="57150" dist="19050" dir="1386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625" y="1613163"/>
            <a:ext cx="2715576" cy="2715576"/>
          </a:xfrm>
          <a:prstGeom prst="rect">
            <a:avLst/>
          </a:prstGeom>
          <a:noFill/>
          <a:ln>
            <a:noFill/>
          </a:ln>
          <a:effectLst>
            <a:outerShdw blurRad="57150" dist="19050" dir="105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2" name="Google Shape;242;p23"/>
          <p:cNvSpPr txBox="1"/>
          <p:nvPr/>
        </p:nvSpPr>
        <p:spPr>
          <a:xfrm>
            <a:off x="262750" y="916000"/>
            <a:ext cx="2673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배달 빈도 : 2주일에 1회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                   주 1회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3214163" y="916000"/>
            <a:ext cx="2673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외식 빈도 : 2주일에 1회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                   월 1회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6165588" y="905488"/>
            <a:ext cx="2673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테이크아웃 빈도 : 2주일에 1회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                   주 1회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4187250" y="465872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50" name="Google Shape;250;p24"/>
          <p:cNvSpPr txBox="1">
            <a:spLocks noGrp="1"/>
          </p:cNvSpPr>
          <p:nvPr>
            <p:ph type="title" idx="4294967295"/>
          </p:nvPr>
        </p:nvSpPr>
        <p:spPr>
          <a:xfrm>
            <a:off x="523225" y="1741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9144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Song Myung"/>
                <a:ea typeface="Song Myung"/>
                <a:cs typeface="Song Myung"/>
                <a:sym typeface="Song Myung"/>
              </a:rPr>
              <a:t>4. </a:t>
            </a:r>
            <a:r>
              <a:rPr lang="en" sz="3000" dirty="0">
                <a:latin typeface="Song Myung"/>
                <a:ea typeface="Song Myung"/>
                <a:cs typeface="Song Myung"/>
                <a:sym typeface="Song Myung"/>
              </a:rPr>
              <a:t>분석 - 외식 vs 집밥</a:t>
            </a:r>
            <a:endParaRPr sz="3000" dirty="0"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1400"/>
            <a:ext cx="4281450" cy="3454943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27000"/>
              </a:srgbClr>
            </a:outerShdw>
          </a:effectLst>
        </p:spPr>
      </p:pic>
      <p:pic>
        <p:nvPicPr>
          <p:cNvPr id="252" name="Google Shape;2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59" y="951400"/>
            <a:ext cx="4281441" cy="3460062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253" name="Google Shape;253;p24"/>
          <p:cNvSpPr txBox="1"/>
          <p:nvPr/>
        </p:nvSpPr>
        <p:spPr>
          <a:xfrm>
            <a:off x="2428550" y="1191725"/>
            <a:ext cx="1639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점심 : 주2회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7334900" y="1191725"/>
            <a:ext cx="1908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저녁 : 주7회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title" idx="4294967295"/>
          </p:nvPr>
        </p:nvSpPr>
        <p:spPr>
          <a:xfrm>
            <a:off x="652550" y="1288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Song Myung"/>
                <a:ea typeface="Song Myung"/>
                <a:cs typeface="Song Myung"/>
                <a:sym typeface="Song Myung"/>
              </a:rPr>
              <a:t>5. </a:t>
            </a:r>
            <a:r>
              <a:rPr lang="en" sz="3000" dirty="0">
                <a:latin typeface="Song Myung"/>
                <a:ea typeface="Song Myung"/>
                <a:cs typeface="Song Myung"/>
                <a:sym typeface="Song Myung"/>
              </a:rPr>
              <a:t>분석 - 외식 평균가 현황</a:t>
            </a:r>
            <a:endParaRPr dirty="0"/>
          </a:p>
        </p:txBody>
      </p:sp>
      <p:sp>
        <p:nvSpPr>
          <p:cNvPr id="261" name="Google Shape;261;p25"/>
          <p:cNvSpPr/>
          <p:nvPr/>
        </p:nvSpPr>
        <p:spPr>
          <a:xfrm>
            <a:off x="4940250" y="1480498"/>
            <a:ext cx="3961800" cy="1951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 txBox="1"/>
          <p:nvPr/>
        </p:nvSpPr>
        <p:spPr>
          <a:xfrm>
            <a:off x="4938750" y="1735675"/>
            <a:ext cx="3961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최근 7년간 대중적인 식사메뉴에 큰 가격 변동은 없었음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서민들에게 1,000~2,000원의 가격 상승자체가 한 끼에는 부담이기에,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llota Text Light"/>
                <a:ea typeface="Bellota Text Light"/>
                <a:cs typeface="Bellota Text Light"/>
                <a:sym typeface="Bellota Text Light"/>
              </a:rPr>
              <a:t>          더욱이 집밥을 찾을 것이라고 예측됨.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49" y="853900"/>
            <a:ext cx="4489902" cy="3459675"/>
          </a:xfrm>
          <a:prstGeom prst="rect">
            <a:avLst/>
          </a:prstGeom>
          <a:noFill/>
          <a:ln>
            <a:noFill/>
          </a:ln>
          <a:effectLst>
            <a:outerShdw blurRad="57150" dist="161925" dir="7860000" algn="bl" rotWithShape="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title" idx="4294967295"/>
          </p:nvPr>
        </p:nvSpPr>
        <p:spPr>
          <a:xfrm>
            <a:off x="1080000" y="1189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Song Myung"/>
                <a:ea typeface="Song Myung"/>
                <a:cs typeface="Song Myung"/>
                <a:sym typeface="Song Myung"/>
              </a:rPr>
              <a:t>6. </a:t>
            </a:r>
            <a:r>
              <a:rPr lang="en" sz="3000" dirty="0">
                <a:latin typeface="Song Myung"/>
                <a:ea typeface="Song Myung"/>
                <a:cs typeface="Song Myung"/>
                <a:sym typeface="Song Myung"/>
              </a:rPr>
              <a:t>분석 - 음식물 쓰레기 배출량 추이</a:t>
            </a:r>
            <a:endParaRPr sz="3000" dirty="0"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273" y="821350"/>
            <a:ext cx="6495454" cy="3348400"/>
          </a:xfrm>
          <a:prstGeom prst="rect">
            <a:avLst/>
          </a:prstGeom>
          <a:noFill/>
          <a:ln>
            <a:noFill/>
          </a:ln>
          <a:effectLst>
            <a:reflection stA="90000" endPos="15000" dist="38100" dir="5400000" fadeDir="5400012" sy="-100000" algn="bl" rotWithShape="0"/>
          </a:effectLst>
        </p:spPr>
      </p:pic>
      <p:sp>
        <p:nvSpPr>
          <p:cNvPr id="271" name="Google Shape;271;p26"/>
          <p:cNvSpPr txBox="1"/>
          <p:nvPr/>
        </p:nvSpPr>
        <p:spPr>
          <a:xfrm>
            <a:off x="90375" y="4645075"/>
            <a:ext cx="12339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Bellota Text Light"/>
                <a:ea typeface="Bellota Text Light"/>
                <a:cs typeface="Bellota Text Light"/>
                <a:sym typeface="Bellota Text Light"/>
              </a:rPr>
              <a:t>RFID 기반</a:t>
            </a:r>
            <a:endParaRPr>
              <a:solidFill>
                <a:srgbClr val="FF0000"/>
              </a:solidFill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272" name="Google Shape;272;p26"/>
          <p:cNvSpPr/>
          <p:nvPr/>
        </p:nvSpPr>
        <p:spPr>
          <a:xfrm rot="3212902">
            <a:off x="4837458" y="1187115"/>
            <a:ext cx="443832" cy="2414270"/>
          </a:xfrm>
          <a:prstGeom prst="upArrow">
            <a:avLst>
              <a:gd name="adj1" fmla="val 50000"/>
              <a:gd name="adj2" fmla="val 77295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273" name="Google Shape;273;p26"/>
          <p:cNvSpPr/>
          <p:nvPr/>
        </p:nvSpPr>
        <p:spPr>
          <a:xfrm rot="10800000">
            <a:off x="7199450" y="985650"/>
            <a:ext cx="548694" cy="469962"/>
          </a:xfrm>
          <a:prstGeom prst="irregularSeal2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>
                <a:solidFill>
                  <a:schemeClr val="accent4"/>
                </a:solidFill>
              </a:rPr>
              <a:t>3.</a:t>
            </a:r>
            <a:r>
              <a:rPr lang="en"/>
              <a:t/>
            </a:r>
            <a:br>
              <a:rPr lang="en"/>
            </a:br>
            <a:r>
              <a:rPr lang="en"/>
              <a:t>Web design __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>
            <a:hlinkClick r:id="rId3"/>
          </p:cNvPr>
          <p:cNvSpPr txBox="1">
            <a:spLocks noGrp="1"/>
          </p:cNvSpPr>
          <p:nvPr>
            <p:ph type="ctrTitle"/>
          </p:nvPr>
        </p:nvSpPr>
        <p:spPr>
          <a:xfrm>
            <a:off x="3623725" y="1249900"/>
            <a:ext cx="5748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>
                <a:latin typeface="Poor Story"/>
                <a:ea typeface="Poor Story"/>
                <a:cs typeface="Poor Story"/>
                <a:sym typeface="Poor Story"/>
              </a:rPr>
              <a:t/>
            </a:r>
            <a:br>
              <a:rPr lang="en">
                <a:latin typeface="Poor Story"/>
                <a:ea typeface="Poor Story"/>
                <a:cs typeface="Poor Story"/>
                <a:sym typeface="Poor Story"/>
              </a:rPr>
            </a:br>
            <a:r>
              <a:rPr lang="en" b="1">
                <a:solidFill>
                  <a:srgbClr val="6D9EEB"/>
                </a:solidFill>
                <a:latin typeface="Poor Story"/>
                <a:ea typeface="Poor Story"/>
                <a:cs typeface="Poor Story"/>
                <a:sym typeface="Poor Story"/>
              </a:rPr>
              <a:t>엄</a:t>
            </a:r>
            <a:r>
              <a:rPr lang="en" sz="3000">
                <a:latin typeface="Poor Story"/>
                <a:ea typeface="Poor Story"/>
                <a:cs typeface="Poor Story"/>
                <a:sym typeface="Poor Story"/>
              </a:rPr>
              <a:t>        </a:t>
            </a:r>
            <a:endParaRPr sz="3000">
              <a:latin typeface="Poor Story"/>
              <a:ea typeface="Poor Story"/>
              <a:cs typeface="Poor Story"/>
              <a:sym typeface="Poor Stor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b="1">
                <a:solidFill>
                  <a:srgbClr val="00FFFF"/>
                </a:solidFill>
                <a:latin typeface="Poor Story"/>
                <a:ea typeface="Poor Story"/>
                <a:cs typeface="Poor Story"/>
                <a:sym typeface="Poor Story"/>
              </a:rPr>
              <a:t>준</a:t>
            </a:r>
            <a:endParaRPr sz="3000">
              <a:latin typeface="Poor Story"/>
              <a:ea typeface="Poor Story"/>
              <a:cs typeface="Poor Story"/>
              <a:sym typeface="Poor Stor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 b="1">
                <a:solidFill>
                  <a:srgbClr val="C27BA0"/>
                </a:solidFill>
                <a:latin typeface="Poor Story"/>
                <a:ea typeface="Poor Story"/>
                <a:cs typeface="Poor Story"/>
                <a:sym typeface="Poor Story"/>
              </a:rPr>
              <a:t>식</a:t>
            </a:r>
            <a:endParaRPr sz="3000"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2039400" y="1135600"/>
            <a:ext cx="106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or Story"/>
                <a:ea typeface="Poor Story"/>
                <a:cs typeface="Poor Story"/>
                <a:sym typeface="Poor Story"/>
              </a:rPr>
              <a:t>이름하야 …</a:t>
            </a:r>
            <a:endParaRPr>
              <a:solidFill>
                <a:schemeClr val="lt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285" name="Google Shape;285;p28">
            <a:hlinkClick r:id="rId3"/>
          </p:cNvPr>
          <p:cNvSpPr txBox="1"/>
          <p:nvPr/>
        </p:nvSpPr>
        <p:spPr>
          <a:xfrm>
            <a:off x="3927450" y="1848700"/>
            <a:ext cx="1136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or Story"/>
                <a:ea typeface="Poor Story"/>
                <a:cs typeface="Poor Story"/>
                <a:sym typeface="Poor Story"/>
              </a:rPr>
              <a:t>비된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286" name="Google Shape;286;p28">
            <a:hlinkClick r:id="rId3"/>
          </p:cNvPr>
          <p:cNvSpPr txBox="1"/>
          <p:nvPr/>
        </p:nvSpPr>
        <p:spPr>
          <a:xfrm>
            <a:off x="3975000" y="1249900"/>
            <a:ext cx="1194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or Story"/>
                <a:ea typeface="Poor Story"/>
                <a:cs typeface="Poor Story"/>
                <a:sym typeface="Poor Story"/>
              </a:rPr>
              <a:t>선된,</a:t>
            </a: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287" name="Google Shape;287;p28">
            <a:hlinkClick r:id="rId3"/>
          </p:cNvPr>
          <p:cNvSpPr txBox="1"/>
          <p:nvPr/>
        </p:nvSpPr>
        <p:spPr>
          <a:xfrm>
            <a:off x="3805550" y="2430175"/>
            <a:ext cx="2179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or Story"/>
                <a:ea typeface="Poor Story"/>
                <a:cs typeface="Poor Story"/>
                <a:sym typeface="Poor Story"/>
              </a:rPr>
              <a:t>사 레시피!</a:t>
            </a:r>
            <a:endParaRPr sz="3000">
              <a:solidFill>
                <a:schemeClr val="lt2"/>
              </a:solidFill>
              <a:latin typeface="Poor Story"/>
              <a:ea typeface="Poor Story"/>
              <a:cs typeface="Poor Story"/>
              <a:sym typeface="Poor Sto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body" idx="1"/>
          </p:nvPr>
        </p:nvSpPr>
        <p:spPr>
          <a:xfrm>
            <a:off x="2743800" y="1257775"/>
            <a:ext cx="3656400" cy="2382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sz="2400" b="1" i="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</a:pPr>
            <a:r>
              <a:rPr lang="en" sz="2400" b="1" i="0">
                <a:solidFill>
                  <a:srgbClr val="CCCCCC"/>
                </a:solidFill>
                <a:latin typeface="Song Myung"/>
                <a:ea typeface="Song Myung"/>
                <a:cs typeface="Song Myung"/>
                <a:sym typeface="Song Myung"/>
              </a:rPr>
              <a:t>엄준식으로도 나오는 </a:t>
            </a:r>
            <a:endParaRPr sz="2400" b="1" i="0">
              <a:solidFill>
                <a:srgbClr val="CCCCC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</a:pPr>
            <a:r>
              <a:rPr lang="en" sz="2400" b="1" i="0">
                <a:solidFill>
                  <a:srgbClr val="CCCCCC"/>
                </a:solidFill>
                <a:latin typeface="Song Myung"/>
                <a:ea typeface="Song Myung"/>
                <a:cs typeface="Song Myung"/>
                <a:sym typeface="Song Myung"/>
              </a:rPr>
              <a:t>음식물 쓰레기는 </a:t>
            </a:r>
            <a:endParaRPr sz="2400" b="1" i="0">
              <a:solidFill>
                <a:srgbClr val="CCCCC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</a:pPr>
            <a:r>
              <a:rPr lang="en" sz="2400" b="1" i="0">
                <a:solidFill>
                  <a:srgbClr val="CCCCCC"/>
                </a:solidFill>
                <a:latin typeface="Song Myung"/>
                <a:ea typeface="Song Myung"/>
                <a:cs typeface="Song Myung"/>
                <a:sym typeface="Song Myung"/>
              </a:rPr>
              <a:t>쉐프도 못 고친다</a:t>
            </a:r>
            <a:r>
              <a:rPr lang="en" sz="2400" b="1">
                <a:solidFill>
                  <a:srgbClr val="CCCCCC"/>
                </a:solidFill>
                <a:latin typeface="Song Myung"/>
                <a:ea typeface="Song Myung"/>
                <a:cs typeface="Song Myung"/>
                <a:sym typeface="Song Myung"/>
              </a:rPr>
              <a:t>.</a:t>
            </a:r>
            <a:endParaRPr sz="2400" b="1">
              <a:solidFill>
                <a:srgbClr val="CCCCC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500"/>
              <a:buNone/>
            </a:pPr>
            <a:endParaRPr sz="1800" b="1">
              <a:solidFill>
                <a:srgbClr val="CCCCCC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457200" lvl="0" indent="-37465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CCCC"/>
              </a:buClr>
              <a:buSzPts val="2300"/>
              <a:buFont typeface="Song Myung"/>
              <a:buChar char="-"/>
            </a:pPr>
            <a:r>
              <a:rPr lang="en" sz="2300" b="1">
                <a:solidFill>
                  <a:srgbClr val="CCCCCC"/>
                </a:solidFill>
                <a:latin typeface="Song Myung"/>
                <a:ea typeface="Song Myung"/>
                <a:cs typeface="Song Myung"/>
                <a:sym typeface="Song Myung"/>
              </a:rPr>
              <a:t>Team 1조</a:t>
            </a:r>
            <a:endParaRPr sz="2300" b="1">
              <a:solidFill>
                <a:srgbClr val="CCCCCC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299" name="Google Shape;299;p30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ctrTitle" idx="4294967295"/>
          </p:nvPr>
        </p:nvSpPr>
        <p:spPr>
          <a:xfrm>
            <a:off x="2253100" y="2393350"/>
            <a:ext cx="5018400" cy="607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</a:pPr>
            <a:r>
              <a:rPr lang="en" sz="48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Thanks!</a:t>
            </a:r>
            <a:endParaRPr sz="4800" b="0" i="0" u="none" strike="noStrike" cap="none">
              <a:solidFill>
                <a:schemeClr val="dk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05" name="Google Shape;305;p31"/>
          <p:cNvSpPr txBox="1">
            <a:spLocks noGrp="1"/>
          </p:cNvSpPr>
          <p:nvPr>
            <p:ph type="subTitle" idx="4294967295"/>
          </p:nvPr>
        </p:nvSpPr>
        <p:spPr>
          <a:xfrm>
            <a:off x="2253125" y="3054325"/>
            <a:ext cx="50184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None/>
            </a:pPr>
            <a:r>
              <a:rPr lang="en" sz="1900" b="1" i="0" u="none" strike="noStrike" cap="none">
                <a:solidFill>
                  <a:srgbClr val="999999"/>
                </a:solidFill>
                <a:latin typeface="Bellota Text"/>
                <a:ea typeface="Bellota Text"/>
                <a:cs typeface="Bellota Text"/>
                <a:sym typeface="Bellota Text"/>
              </a:rPr>
              <a:t>Any questions ?</a:t>
            </a:r>
            <a:endParaRPr sz="1900" b="1" i="0" u="none" strike="noStrike" cap="none">
              <a:solidFill>
                <a:srgbClr val="999999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None/>
            </a:pPr>
            <a:r>
              <a:rPr lang="en" sz="1300">
                <a:latin typeface="IBM Plex Sans KR"/>
                <a:ea typeface="IBM Plex Sans KR"/>
                <a:cs typeface="IBM Plex Sans KR"/>
                <a:sym typeface="IBM Plex Sans KR"/>
              </a:rPr>
              <a:t>우리 모두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None/>
            </a:pPr>
            <a:r>
              <a:rPr lang="en" sz="1300" b="1">
                <a:latin typeface="IBM Plex Sans KR"/>
                <a:ea typeface="IBM Plex Sans KR"/>
                <a:cs typeface="IBM Plex Sans KR"/>
                <a:sym typeface="IBM Plex Sans KR"/>
              </a:rPr>
              <a:t>건강 </a:t>
            </a:r>
            <a:r>
              <a:rPr lang="en" sz="1300">
                <a:latin typeface="IBM Plex Sans KR"/>
                <a:ea typeface="IBM Plex Sans KR"/>
                <a:cs typeface="IBM Plex Sans KR"/>
                <a:sym typeface="IBM Plex Sans KR"/>
              </a:rPr>
              <a:t>하게</a:t>
            </a:r>
            <a:endParaRPr sz="13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None/>
            </a:pPr>
            <a:r>
              <a:rPr lang="en" sz="1300" b="1">
                <a:latin typeface="IBM Plex Sans KR"/>
                <a:ea typeface="IBM Plex Sans KR"/>
                <a:cs typeface="IBM Plex Sans KR"/>
                <a:sym typeface="IBM Plex Sans KR"/>
              </a:rPr>
              <a:t>스마트</a:t>
            </a:r>
            <a:r>
              <a:rPr lang="en" sz="1300">
                <a:latin typeface="IBM Plex Sans KR"/>
                <a:ea typeface="IBM Plex Sans KR"/>
                <a:cs typeface="IBM Plex Sans KR"/>
                <a:sym typeface="IBM Plex Sans KR"/>
              </a:rPr>
              <a:t>하게 챙겨 먹어요</a:t>
            </a:r>
            <a:r>
              <a:rPr lang="en" sz="1300"/>
              <a:t>😋</a:t>
            </a:r>
            <a:endParaRPr sz="130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07" name="Google Shape;30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4150" y="174700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 rotWithShape="1">
          <a:blip r:embed="rId4">
            <a:alphaModFix/>
          </a:blip>
          <a:srcRect l="16662" r="16662"/>
          <a:stretch/>
        </p:blipFill>
        <p:spPr>
          <a:xfrm>
            <a:off x="3553925" y="227875"/>
            <a:ext cx="2036400" cy="203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1786339" y="1627201"/>
            <a:ext cx="473400" cy="473400"/>
            <a:chOff x="1786339" y="1703401"/>
            <a:chExt cx="473400" cy="473400"/>
          </a:xfrm>
        </p:grpSpPr>
        <p:sp>
          <p:nvSpPr>
            <p:cNvPr id="90" name="Google Shape;90;p1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1</a:t>
              </a:r>
              <a:endParaRPr sz="6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92" name="Google Shape;92;p14"/>
          <p:cNvGrpSpPr/>
          <p:nvPr/>
        </p:nvGrpSpPr>
        <p:grpSpPr>
          <a:xfrm>
            <a:off x="3814414" y="1627201"/>
            <a:ext cx="473400" cy="473400"/>
            <a:chOff x="3814414" y="1703401"/>
            <a:chExt cx="473400" cy="473400"/>
          </a:xfrm>
        </p:grpSpPr>
        <p:sp>
          <p:nvSpPr>
            <p:cNvPr id="93" name="Google Shape;93;p14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2</a:t>
              </a:r>
              <a:endParaRPr sz="6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95" name="Google Shape;95;p14"/>
          <p:cNvSpPr/>
          <p:nvPr/>
        </p:nvSpPr>
        <p:spPr>
          <a:xfrm>
            <a:off x="0" y="2294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0" y="2294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14"/>
          <p:cNvGrpSpPr/>
          <p:nvPr/>
        </p:nvGrpSpPr>
        <p:grpSpPr>
          <a:xfrm>
            <a:off x="5842489" y="1627201"/>
            <a:ext cx="473400" cy="473400"/>
            <a:chOff x="5842489" y="1703401"/>
            <a:chExt cx="473400" cy="473400"/>
          </a:xfrm>
        </p:grpSpPr>
        <p:sp>
          <p:nvSpPr>
            <p:cNvPr id="98" name="Google Shape;98;p14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3</a:t>
              </a:r>
              <a:endParaRPr sz="600" b="0" i="0" u="none" strike="noStrike" cap="none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100" name="Google Shape;100;p14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소개</a:t>
            </a:r>
            <a:endParaRPr sz="1100" i="0" u="none" strike="noStrike" cap="none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데이터 분석 및</a:t>
            </a:r>
            <a:endParaRPr sz="11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시각화</a:t>
            </a:r>
            <a:endParaRPr sz="11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rbit"/>
                <a:ea typeface="Orbit"/>
                <a:cs typeface="Orbit"/>
                <a:sym typeface="Orbit"/>
              </a:rPr>
              <a:t>WEB 시연</a:t>
            </a:r>
            <a:endParaRPr sz="1100">
              <a:solidFill>
                <a:schemeClr val="dk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/>
          <p:nvPr/>
        </p:nvSpPr>
        <p:spPr>
          <a:xfrm>
            <a:off x="4741900" y="1053200"/>
            <a:ext cx="3556475" cy="25430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80975" dir="3540000" algn="bl" rotWithShape="0">
              <a:srgbClr val="6AA84F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775175" y="1072600"/>
            <a:ext cx="3556475" cy="25430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0" dir="2460000" algn="bl" rotWithShape="0">
              <a:srgbClr val="ADC85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body" idx="1"/>
          </p:nvPr>
        </p:nvSpPr>
        <p:spPr>
          <a:xfrm>
            <a:off x="858550" y="1197038"/>
            <a:ext cx="3473100" cy="29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200">
                <a:latin typeface="Gowun Batang"/>
                <a:ea typeface="Gowun Batang"/>
                <a:cs typeface="Gowun Batang"/>
                <a:sym typeface="Gowun Batang"/>
              </a:rPr>
              <a:t># 특정 배달음식의 선호 편중으로 인한</a:t>
            </a:r>
            <a:endParaRPr sz="12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200">
                <a:latin typeface="Gowun Batang"/>
                <a:ea typeface="Gowun Batang"/>
                <a:cs typeface="Gowun Batang"/>
                <a:sym typeface="Gowun Batang"/>
              </a:rPr>
              <a:t>특정 </a:t>
            </a:r>
            <a:r>
              <a:rPr lang="en" sz="1200" b="1">
                <a:latin typeface="Gowun Batang"/>
                <a:ea typeface="Gowun Batang"/>
                <a:cs typeface="Gowun Batang"/>
                <a:sym typeface="Gowun Batang"/>
              </a:rPr>
              <a:t>영양분 과다섭취</a:t>
            </a:r>
            <a:r>
              <a:rPr lang="en" sz="1200">
                <a:latin typeface="Gowun Batang"/>
                <a:ea typeface="Gowun Batang"/>
                <a:cs typeface="Gowun Batang"/>
                <a:sym typeface="Gowun Batang"/>
              </a:rPr>
              <a:t> 혹은 </a:t>
            </a:r>
            <a:r>
              <a:rPr lang="en" sz="1200" b="1">
                <a:latin typeface="Gowun Batang"/>
                <a:ea typeface="Gowun Batang"/>
                <a:cs typeface="Gowun Batang"/>
                <a:sym typeface="Gowun Batang"/>
              </a:rPr>
              <a:t>결핍</a:t>
            </a:r>
            <a:r>
              <a:rPr lang="en" sz="1200">
                <a:latin typeface="Gowun Batang"/>
                <a:ea typeface="Gowun Batang"/>
                <a:cs typeface="Gowun Batang"/>
                <a:sym typeface="Gowun Batang"/>
              </a:rPr>
              <a:t> 우려</a:t>
            </a:r>
            <a:endParaRPr sz="12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200">
                <a:latin typeface="Gowun Batang"/>
                <a:ea typeface="Gowun Batang"/>
                <a:cs typeface="Gowun Batang"/>
                <a:sym typeface="Gowun Batang"/>
              </a:rPr>
              <a:t>생각보다 외식보단 집밥의 비중이 많이 크며, 외식을 하는 이유는 집에서 해먹지 못하는 메뉴를 먹을때가 많다.</a:t>
            </a:r>
            <a:endParaRPr sz="12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200">
                <a:latin typeface="Gowun Batang"/>
                <a:ea typeface="Gowun Batang"/>
                <a:cs typeface="Gowun Batang"/>
                <a:sym typeface="Gowun Batang"/>
              </a:rPr>
              <a:t>## 결국 </a:t>
            </a:r>
            <a:r>
              <a:rPr lang="en" sz="1200" b="1">
                <a:latin typeface="Gowun Batang"/>
                <a:ea typeface="Gowun Batang"/>
                <a:cs typeface="Gowun Batang"/>
                <a:sym typeface="Gowun Batang"/>
              </a:rPr>
              <a:t>맛</a:t>
            </a:r>
            <a:r>
              <a:rPr lang="en" sz="1200">
                <a:latin typeface="Gowun Batang"/>
                <a:ea typeface="Gowun Batang"/>
                <a:cs typeface="Gowun Batang"/>
                <a:sym typeface="Gowun Batang"/>
              </a:rPr>
              <a:t>을 우선으로 생각하므로</a:t>
            </a:r>
            <a:endParaRPr sz="12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" sz="1200">
                <a:latin typeface="Gowun Batang"/>
                <a:ea typeface="Gowun Batang"/>
                <a:cs typeface="Gowun Batang"/>
                <a:sym typeface="Gowun Batang"/>
              </a:rPr>
              <a:t>우리는 엄근식의 앱을 만들게 되었다.</a:t>
            </a:r>
            <a:endParaRPr sz="12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</a:pPr>
            <a:r>
              <a:rPr lang="en" sz="1200">
                <a:latin typeface="Gowun Batang"/>
                <a:ea typeface="Gowun Batang"/>
                <a:cs typeface="Gowun Batang"/>
                <a:sym typeface="Gowun Batang"/>
              </a:rPr>
              <a:t>앱을 활용함으로써 필요 이상의 굳이 쓸데없는 외식을 하는 것을 방지할 수 있을 것이며, 집밥을 먹는 사람들은 더욱 맛있는 집밥을 먹게 될 것.</a:t>
            </a:r>
            <a:endParaRPr sz="12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# 식생활의 빠른 변화속도에 발맞춘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   식산업계의 능동적인 전략 요구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# 건강식에 대한 관심도 증진과 더불어 소비자들의    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   </a:t>
            </a:r>
            <a:r>
              <a:rPr lang="en" sz="1300" b="1">
                <a:latin typeface="Gowun Batang"/>
                <a:ea typeface="Gowun Batang"/>
                <a:cs typeface="Gowun Batang"/>
                <a:sym typeface="Gowun Batang"/>
              </a:rPr>
              <a:t>식품 구매기준</a:t>
            </a: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 또한 </a:t>
            </a:r>
            <a:r>
              <a:rPr lang="en" sz="1300" u="sng">
                <a:latin typeface="Gowun Batang"/>
                <a:ea typeface="Gowun Batang"/>
                <a:cs typeface="Gowun Batang"/>
                <a:sym typeface="Gowun Batang"/>
              </a:rPr>
              <a:t>높아질 것</a:t>
            </a: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으로 전망.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# 간편식이나 배달음식 등으로 요식업계가 다양화되었지만 고물가시대 진입 +코로나19 잔존으로 인한 면역력 등의 문제로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300" u="sng">
                <a:latin typeface="Gowun Batang"/>
                <a:ea typeface="Gowun Batang"/>
                <a:cs typeface="Gowun Batang"/>
                <a:sym typeface="Gowun Batang"/>
              </a:rPr>
              <a:t>가정식을 고수</a:t>
            </a: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하는 가구 또한 적지는 않을 것.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5525"/>
            <a:ext cx="8839200" cy="400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0"/>
          <p:cNvPicPr preferRelativeResize="0"/>
          <p:nvPr/>
        </p:nvPicPr>
        <p:blipFill rotWithShape="1">
          <a:blip r:embed="rId3">
            <a:alphaModFix/>
          </a:blip>
          <a:srcRect t="12724"/>
          <a:stretch/>
        </p:blipFill>
        <p:spPr>
          <a:xfrm>
            <a:off x="426450" y="712400"/>
            <a:ext cx="7315200" cy="301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4">
            <a:alphaModFix/>
          </a:blip>
          <a:srcRect t="12572"/>
          <a:stretch/>
        </p:blipFill>
        <p:spPr>
          <a:xfrm>
            <a:off x="914390" y="1166025"/>
            <a:ext cx="7315200" cy="301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225" y="1624506"/>
            <a:ext cx="7315200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75" y="208596"/>
            <a:ext cx="8842249" cy="434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 t="12072"/>
          <a:stretch/>
        </p:blipFill>
        <p:spPr>
          <a:xfrm>
            <a:off x="150875" y="184787"/>
            <a:ext cx="8842248" cy="42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 rotWithShape="1">
          <a:blip r:embed="rId4">
            <a:alphaModFix/>
          </a:blip>
          <a:srcRect t="20861"/>
          <a:stretch/>
        </p:blipFill>
        <p:spPr>
          <a:xfrm>
            <a:off x="139004" y="1222004"/>
            <a:ext cx="8842248" cy="388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3" y="435769"/>
            <a:ext cx="8842248" cy="4271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43"/>
          <p:cNvGrpSpPr/>
          <p:nvPr/>
        </p:nvGrpSpPr>
        <p:grpSpPr>
          <a:xfrm>
            <a:off x="97925" y="435776"/>
            <a:ext cx="8842248" cy="4271960"/>
            <a:chOff x="97913" y="435775"/>
            <a:chExt cx="8842248" cy="4030151"/>
          </a:xfrm>
        </p:grpSpPr>
        <p:pic>
          <p:nvPicPr>
            <p:cNvPr id="389" name="Google Shape;389;p43"/>
            <p:cNvPicPr preferRelativeResize="0"/>
            <p:nvPr/>
          </p:nvPicPr>
          <p:blipFill rotWithShape="1">
            <a:blip r:embed="rId4">
              <a:alphaModFix/>
            </a:blip>
            <a:srcRect t="12629" b="633"/>
            <a:stretch/>
          </p:blipFill>
          <p:spPr>
            <a:xfrm>
              <a:off x="97913" y="435775"/>
              <a:ext cx="8842248" cy="4030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43"/>
            <p:cNvSpPr/>
            <p:nvPr/>
          </p:nvSpPr>
          <p:spPr>
            <a:xfrm>
              <a:off x="2835139" y="1984400"/>
              <a:ext cx="330600" cy="2655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43"/>
          <p:cNvGrpSpPr/>
          <p:nvPr/>
        </p:nvGrpSpPr>
        <p:grpSpPr>
          <a:xfrm>
            <a:off x="97925" y="435776"/>
            <a:ext cx="8842224" cy="4271951"/>
            <a:chOff x="1502700" y="1541926"/>
            <a:chExt cx="8842224" cy="4271951"/>
          </a:xfrm>
        </p:grpSpPr>
        <p:pic>
          <p:nvPicPr>
            <p:cNvPr id="392" name="Google Shape;392;p43"/>
            <p:cNvPicPr preferRelativeResize="0"/>
            <p:nvPr/>
          </p:nvPicPr>
          <p:blipFill rotWithShape="1">
            <a:blip r:embed="rId5">
              <a:alphaModFix/>
            </a:blip>
            <a:srcRect t="13247"/>
            <a:stretch/>
          </p:blipFill>
          <p:spPr>
            <a:xfrm>
              <a:off x="1502700" y="1541926"/>
              <a:ext cx="8842224" cy="4271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43"/>
            <p:cNvSpPr/>
            <p:nvPr/>
          </p:nvSpPr>
          <p:spPr>
            <a:xfrm rot="-2935330">
              <a:off x="4625898" y="2979954"/>
              <a:ext cx="254306" cy="177119"/>
            </a:xfrm>
            <a:prstGeom prst="corner">
              <a:avLst>
                <a:gd name="adj1" fmla="val 42873"/>
                <a:gd name="adj2" fmla="val 46675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4"/>
          <p:cNvPicPr preferRelativeResize="0"/>
          <p:nvPr/>
        </p:nvPicPr>
        <p:blipFill rotWithShape="1">
          <a:blip r:embed="rId3">
            <a:alphaModFix/>
          </a:blip>
          <a:srcRect t="13674"/>
          <a:stretch/>
        </p:blipFill>
        <p:spPr>
          <a:xfrm>
            <a:off x="165925" y="347325"/>
            <a:ext cx="8842248" cy="42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/>
          <p:nvPr/>
        </p:nvSpPr>
        <p:spPr>
          <a:xfrm>
            <a:off x="1309300" y="1118125"/>
            <a:ext cx="6549000" cy="354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title" idx="4294967295"/>
          </p:nvPr>
        </p:nvSpPr>
        <p:spPr>
          <a:xfrm>
            <a:off x="108000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4294967295"/>
          </p:nvPr>
        </p:nvSpPr>
        <p:spPr>
          <a:xfrm>
            <a:off x="153650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[🌐 websites]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3"/>
              </a:rPr>
              <a:t>https://kosis.kr</a:t>
            </a:r>
            <a:r>
              <a:rPr lang="en" sz="1800">
                <a:latin typeface="Gowun Batang"/>
                <a:ea typeface="Gowun Batang"/>
                <a:cs typeface="Gowun Batang"/>
                <a:sym typeface="Gowun Batang"/>
              </a:rPr>
              <a:t> (국가통계포털)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4"/>
              </a:rPr>
              <a:t>https://www.data.go.kr</a:t>
            </a:r>
            <a:r>
              <a:rPr lang="en" sz="1800">
                <a:solidFill>
                  <a:srgbClr val="000000"/>
                </a:solidFill>
                <a:latin typeface="Gowun Batang"/>
                <a:ea typeface="Gowun Batang"/>
                <a:cs typeface="Gowun Batang"/>
                <a:sym typeface="Gowun Batang"/>
              </a:rPr>
              <a:t> (공공데이터포털)</a:t>
            </a:r>
            <a:endParaRPr sz="1800">
              <a:solidFill>
                <a:srgbClr val="00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C853"/>
              </a:buClr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5"/>
              </a:rPr>
              <a:t>https://www.atfis.or.kr</a:t>
            </a:r>
            <a:r>
              <a:rPr lang="en" sz="1800">
                <a:latin typeface="Gowun Batang"/>
                <a:ea typeface="Gowun Batang"/>
                <a:cs typeface="Gowun Batang"/>
                <a:sym typeface="Gowun Batang"/>
              </a:rPr>
              <a:t> (더외식)</a:t>
            </a:r>
            <a:endParaRPr sz="1800">
              <a:solidFill>
                <a:srgbClr val="00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C853"/>
              </a:buClr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6"/>
              </a:rPr>
              <a:t>https://www.gallup.co.kr</a:t>
            </a: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Gowun Batang"/>
                <a:ea typeface="Gowun Batang"/>
                <a:cs typeface="Gowun Batang"/>
                <a:sym typeface="Gowun Batang"/>
                <a:hlinkClick r:id="rId6"/>
              </a:rPr>
              <a:t> </a:t>
            </a:r>
            <a:r>
              <a:rPr lang="en" sz="1800">
                <a:uFill>
                  <a:noFill/>
                </a:uFill>
                <a:latin typeface="Gowun Batang"/>
                <a:ea typeface="Gowun Batang"/>
                <a:cs typeface="Gowun Batang"/>
                <a:sym typeface="Gowun Batang"/>
                <a:hlinkClick r:id="rId6"/>
              </a:rPr>
              <a:t>(한국갤럽조사연구소)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C853"/>
              </a:buClr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7"/>
              </a:rPr>
              <a:t>https://www.foodsafetykorea.go.kr</a:t>
            </a:r>
            <a:r>
              <a:rPr lang="en" sz="1800">
                <a:solidFill>
                  <a:srgbClr val="000000"/>
                </a:solidFill>
                <a:latin typeface="Gowun Batang"/>
                <a:ea typeface="Gowun Batang"/>
                <a:cs typeface="Gowun Batang"/>
                <a:sym typeface="Gowun Batang"/>
              </a:rPr>
              <a:t> (식품안전나라)</a:t>
            </a:r>
            <a:endParaRPr sz="1800">
              <a:solidFill>
                <a:srgbClr val="00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C853"/>
              </a:buClr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8"/>
              </a:rPr>
              <a:t>https://www.krei.re.kr</a:t>
            </a:r>
            <a:r>
              <a:rPr lang="en" sz="1800">
                <a:solidFill>
                  <a:srgbClr val="000000"/>
                </a:solidFill>
                <a:latin typeface="Gowun Batang"/>
                <a:ea typeface="Gowun Batang"/>
                <a:cs typeface="Gowun Batang"/>
                <a:sym typeface="Gowun Batang"/>
              </a:rPr>
              <a:t> (한국농촌경제연구원)</a:t>
            </a:r>
            <a:endParaRPr sz="1800">
              <a:solidFill>
                <a:srgbClr val="000000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C853"/>
              </a:buClr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9"/>
              </a:rPr>
              <a:t>https://www.price.go.kr</a:t>
            </a:r>
            <a:r>
              <a:rPr lang="en" sz="1800">
                <a:solidFill>
                  <a:srgbClr val="333333"/>
                </a:solidFill>
                <a:latin typeface="Gowun Batang"/>
                <a:ea typeface="Gowun Batang"/>
                <a:cs typeface="Gowun Batang"/>
                <a:sym typeface="Gowun Batang"/>
              </a:rPr>
              <a:t> (한국소비자원 참가격)</a:t>
            </a:r>
            <a:endParaRPr sz="1800">
              <a:solidFill>
                <a:srgbClr val="333333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C853"/>
              </a:buClr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10"/>
              </a:rPr>
              <a:t>http://koreanfood.rda.go.kr</a:t>
            </a:r>
            <a:r>
              <a:rPr lang="en" sz="1800">
                <a:solidFill>
                  <a:srgbClr val="333333"/>
                </a:solidFill>
                <a:latin typeface="Gowun Batang"/>
                <a:ea typeface="Gowun Batang"/>
                <a:cs typeface="Gowun Batang"/>
                <a:sym typeface="Gowun Batang"/>
              </a:rPr>
              <a:t> (농촌진흥청 국립농업과학원)</a:t>
            </a:r>
            <a:endParaRPr sz="1800">
              <a:solidFill>
                <a:srgbClr val="333333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DC853"/>
              </a:buClr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11"/>
              </a:rPr>
              <a:t>https://getbootstrap.com</a:t>
            </a:r>
            <a:r>
              <a:rPr lang="en" sz="1800">
                <a:latin typeface="Gowun Batang"/>
                <a:ea typeface="Gowun Batang"/>
                <a:cs typeface="Gowun Batang"/>
                <a:sym typeface="Gowun Batang"/>
              </a:rPr>
              <a:t> (부트스트랩)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Char char="⬩"/>
            </a:pPr>
            <a:r>
              <a:rPr lang="en" sz="1800" u="sng">
                <a:solidFill>
                  <a:schemeClr val="hlink"/>
                </a:solidFill>
                <a:latin typeface="Gowun Batang"/>
                <a:ea typeface="Gowun Batang"/>
                <a:cs typeface="Gowun Batang"/>
                <a:sym typeface="Gowun Batang"/>
                <a:hlinkClick r:id="rId12"/>
              </a:rPr>
              <a:t>https://www.horangi.kr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/>
          <p:nvPr/>
        </p:nvSpPr>
        <p:spPr>
          <a:xfrm>
            <a:off x="1014900" y="1118125"/>
            <a:ext cx="7114200" cy="328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3"/>
          <p:cNvSpPr txBox="1">
            <a:spLocks noGrp="1"/>
          </p:cNvSpPr>
          <p:nvPr>
            <p:ph type="body" idx="4294967295"/>
          </p:nvPr>
        </p:nvSpPr>
        <p:spPr>
          <a:xfrm>
            <a:off x="1080000" y="11253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"/>
              <a:buChar char="⬩"/>
            </a:pPr>
            <a:endParaRPr sz="7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[📰 articles]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wun Batang"/>
              <a:buChar char="⬩"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1. 정종훈,'하루 음식쓰레기 2만t 비밀…4분의 1은 먹기도 전에 버려진다', 더중앙, 2022.07.17, 사회면, https://www.joongang.co.kr/article/25041150#home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wun Batang"/>
              <a:buChar char="⬩"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2. 손덕호, '한국 인구 3년 연속 감소… “1인 가구 1000만 세대 돌파 눈 앞”', 조선비즈, 2023.01.15, 사회면, https://biz.chosun.com/topics/topics_social/2023/01/15/VNBXE4FVUVFRLEXBN55EH4ISGE/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wun Batang"/>
              <a:buChar char="⬩"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3. 그리피스, 음식물쓰레기&amp;기후위기, https://www.greenpeace.org/korea/update/24144/blog-ce-food-waste/, 2022.10.17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wun Batang"/>
              <a:buChar char="⬩"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4. 이복진, 네집 중 한집 ‘1인가구’… “자연스러운 트렌드 반영”, 세계일보, 2020.08.05, 사회면, https://m.segye.com/view/20190410514004</a:t>
            </a:r>
            <a:endParaRPr sz="1300">
              <a:latin typeface="Gowun Batang"/>
              <a:ea typeface="Gowun Batang"/>
              <a:cs typeface="Gowun Batang"/>
              <a:sym typeface="Gowun Batang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Gowun Batang"/>
              <a:buChar char="⬩"/>
            </a:pPr>
            <a:r>
              <a:rPr lang="en" sz="1300">
                <a:latin typeface="Gowun Batang"/>
                <a:ea typeface="Gowun Batang"/>
                <a:cs typeface="Gowun Batang"/>
                <a:sym typeface="Gowun Batang"/>
              </a:rPr>
              <a:t>5. 안병욱, 예상보다 8년 빨리 온 인구 감소…50년 후 '3천만 대한민국', MBN뉴스, 2021.12.09, 사회면, https://m.mbn.co.kr/tv/552/1288315</a:t>
            </a:r>
            <a:endParaRPr sz="1900">
              <a:latin typeface="Gowun Batang"/>
              <a:ea typeface="Gowun Batang"/>
              <a:cs typeface="Gowun Batang"/>
              <a:sym typeface="Gowun Batang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 sz="1900"/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title" idx="4294967295"/>
          </p:nvPr>
        </p:nvSpPr>
        <p:spPr>
          <a:xfrm>
            <a:off x="108000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Mini-Project Timeline</a:t>
            </a: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7735208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7/26</a:t>
            </a:r>
            <a:r>
              <a:rPr lang="en" sz="11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 (수)</a:t>
            </a:r>
            <a:endParaRPr sz="1100" b="0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7075124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7/25</a:t>
            </a:r>
            <a:r>
              <a:rPr lang="en" sz="11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 (화)</a:t>
            </a:r>
            <a:endParaRPr sz="11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6415040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7/24 </a:t>
            </a:r>
            <a:r>
              <a:rPr lang="en" sz="11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(월)</a:t>
            </a:r>
            <a:endParaRPr sz="11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5754956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7/23</a:t>
            </a:r>
            <a:r>
              <a:rPr lang="en" sz="11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 (일)</a:t>
            </a:r>
            <a:endParaRPr sz="11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5094872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7/22</a:t>
            </a:r>
            <a:r>
              <a:rPr lang="en" sz="11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 (토)</a:t>
            </a:r>
            <a:endParaRPr sz="11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4434788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7/21</a:t>
            </a:r>
            <a:endParaRPr sz="1100" b="1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(금)</a:t>
            </a:r>
            <a:endParaRPr sz="11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3774704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7/20 </a:t>
            </a:r>
            <a:r>
              <a:rPr lang="en" sz="11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(목)</a:t>
            </a:r>
            <a:endParaRPr sz="11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3114619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7/19</a:t>
            </a:r>
            <a:endParaRPr sz="1100" b="1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(수)</a:t>
            </a:r>
            <a:endParaRPr sz="11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454535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794451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1134367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7/18</a:t>
            </a:r>
            <a:endParaRPr sz="1100" b="1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(화)</a:t>
            </a:r>
            <a:endParaRPr sz="11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474283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0" y="22987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050642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23" name="Google Shape;123;p15"/>
          <p:cNvCxnSpPr/>
          <p:nvPr/>
        </p:nvCxnSpPr>
        <p:spPr>
          <a:xfrm rot="10800000">
            <a:off x="341139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4" name="Google Shape;124;p15"/>
          <p:cNvSpPr txBox="1"/>
          <p:nvPr/>
        </p:nvSpPr>
        <p:spPr>
          <a:xfrm>
            <a:off x="3373384" y="1270000"/>
            <a:ext cx="12495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관련 통계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데이터 수집</a:t>
            </a:r>
            <a:endParaRPr sz="1100" b="0" i="0" u="none" strike="noStrike" cap="none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25" name="Google Shape;125;p15"/>
          <p:cNvCxnSpPr/>
          <p:nvPr/>
        </p:nvCxnSpPr>
        <p:spPr>
          <a:xfrm rot="10800000">
            <a:off x="473262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6" name="Google Shape;126;p15"/>
          <p:cNvSpPr txBox="1"/>
          <p:nvPr/>
        </p:nvSpPr>
        <p:spPr>
          <a:xfrm>
            <a:off x="4696126" y="1270000"/>
            <a:ext cx="12495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데이터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전처리 완료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 rot="10800000">
            <a:off x="605386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8" name="Google Shape;128;p15"/>
          <p:cNvSpPr txBox="1"/>
          <p:nvPr/>
        </p:nvSpPr>
        <p:spPr>
          <a:xfrm>
            <a:off x="6018868" y="1270000"/>
            <a:ext cx="12495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데이터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시각화 완료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29" name="Google Shape;129;p15"/>
          <p:cNvCxnSpPr/>
          <p:nvPr/>
        </p:nvCxnSpPr>
        <p:spPr>
          <a:xfrm rot="10800000">
            <a:off x="737509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0" name="Google Shape;130;p15"/>
          <p:cNvSpPr txBox="1"/>
          <p:nvPr/>
        </p:nvSpPr>
        <p:spPr>
          <a:xfrm>
            <a:off x="7341610" y="1270000"/>
            <a:ext cx="12495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PPT 슬라이드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제작&amp;마무리</a:t>
            </a:r>
            <a:endParaRPr sz="1100" b="0" i="0" u="none" strike="noStrike" cap="none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 rot="10800000">
            <a:off x="143968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2" name="Google Shape;132;p15"/>
          <p:cNvSpPr txBox="1"/>
          <p:nvPr/>
        </p:nvSpPr>
        <p:spPr>
          <a:xfrm>
            <a:off x="1369548" y="3190950"/>
            <a:ext cx="12495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주제선정 토의 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및 세분화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3" name="Google Shape;133;p15"/>
          <p:cNvCxnSpPr/>
          <p:nvPr/>
        </p:nvCxnSpPr>
        <p:spPr>
          <a:xfrm rot="10800000">
            <a:off x="408215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4" name="Google Shape;134;p15"/>
          <p:cNvSpPr txBox="1"/>
          <p:nvPr/>
        </p:nvSpPr>
        <p:spPr>
          <a:xfrm>
            <a:off x="4030339" y="3190950"/>
            <a:ext cx="12495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데이터 전처리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및 웹크롤링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5" name="Google Shape;135;p15"/>
          <p:cNvCxnSpPr/>
          <p:nvPr/>
        </p:nvCxnSpPr>
        <p:spPr>
          <a:xfrm rot="10800000">
            <a:off x="540339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6" name="Google Shape;136;p15"/>
          <p:cNvSpPr txBox="1"/>
          <p:nvPr/>
        </p:nvSpPr>
        <p:spPr>
          <a:xfrm>
            <a:off x="5360735" y="3190950"/>
            <a:ext cx="12495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데이터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시각화</a:t>
            </a:r>
            <a:endParaRPr sz="1100" b="0" i="0" u="none" strike="noStrike" cap="none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7" name="Google Shape;137;p15"/>
          <p:cNvCxnSpPr/>
          <p:nvPr/>
        </p:nvCxnSpPr>
        <p:spPr>
          <a:xfrm rot="10800000">
            <a:off x="672462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8" name="Google Shape;138;p15"/>
          <p:cNvSpPr txBox="1"/>
          <p:nvPr/>
        </p:nvSpPr>
        <p:spPr>
          <a:xfrm>
            <a:off x="6691125" y="3190950"/>
            <a:ext cx="12495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분석 작업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웹사이트 구현</a:t>
            </a:r>
            <a:endParaRPr sz="11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인사이트 도출</a:t>
            </a:r>
            <a:endParaRPr sz="1100" b="0" i="0" u="none" strike="noStrike" cap="none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39" name="Google Shape;139;p15"/>
          <p:cNvCxnSpPr/>
          <p:nvPr/>
        </p:nvCxnSpPr>
        <p:spPr>
          <a:xfrm rot="10800000">
            <a:off x="804586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0" name="Google Shape;140;p15"/>
          <p:cNvSpPr txBox="1"/>
          <p:nvPr/>
        </p:nvSpPr>
        <p:spPr>
          <a:xfrm>
            <a:off x="8008073" y="3190950"/>
            <a:ext cx="1034700" cy="53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발표</a:t>
            </a:r>
            <a:endParaRPr sz="1100" b="0" i="0" u="none" strike="noStrike" cap="none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Meet Our Team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900" y="1302775"/>
            <a:ext cx="1489200" cy="1489200"/>
          </a:xfrm>
          <a:prstGeom prst="ellipse">
            <a:avLst/>
          </a:prstGeom>
          <a:noFill/>
          <a:ln>
            <a:noFill/>
          </a:ln>
          <a:effectLst>
            <a:outerShdw dist="76200" dir="5400000" algn="bl" rotWithShape="0">
              <a:srgbClr val="274E13">
                <a:alpha val="30000"/>
              </a:srgbClr>
            </a:outerShdw>
          </a:effectLst>
        </p:spPr>
      </p:pic>
      <p:sp>
        <p:nvSpPr>
          <p:cNvPr id="72" name="Google Shape;72;p13"/>
          <p:cNvSpPr txBox="1"/>
          <p:nvPr/>
        </p:nvSpPr>
        <p:spPr>
          <a:xfrm>
            <a:off x="326925" y="2921800"/>
            <a:ext cx="1489200" cy="73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 smtClean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황종민</a:t>
            </a:r>
            <a:endParaRPr sz="800" b="0" i="0" u="none" strike="noStrike" cap="none" dirty="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4625" y="1302775"/>
            <a:ext cx="1489200" cy="1489200"/>
          </a:xfrm>
          <a:prstGeom prst="ellipse">
            <a:avLst/>
          </a:prstGeom>
          <a:noFill/>
          <a:ln>
            <a:noFill/>
          </a:ln>
          <a:effectLst>
            <a:outerShdw dist="76200" dir="5400000" algn="bl" rotWithShape="0">
              <a:srgbClr val="6D9EEB">
                <a:alpha val="30000"/>
              </a:srgbClr>
            </a:outerShdw>
          </a:effectLst>
        </p:spPr>
      </p:pic>
      <p:sp>
        <p:nvSpPr>
          <p:cNvPr id="74" name="Google Shape;74;p13"/>
          <p:cNvSpPr txBox="1"/>
          <p:nvPr/>
        </p:nvSpPr>
        <p:spPr>
          <a:xfrm>
            <a:off x="7259650" y="2921800"/>
            <a:ext cx="1489200" cy="73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 smtClean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지혜현</a:t>
            </a:r>
            <a:endParaRPr sz="1400" b="0" i="0" u="none" strike="noStrike" cap="none" dirty="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9950" y="1302775"/>
            <a:ext cx="1489200" cy="1489200"/>
          </a:xfrm>
          <a:prstGeom prst="ellipse">
            <a:avLst/>
          </a:prstGeom>
          <a:noFill/>
          <a:ln>
            <a:noFill/>
          </a:ln>
          <a:effectLst>
            <a:outerShdw dist="76200" dir="5400000" algn="bl" rotWithShape="0">
              <a:srgbClr val="FF9900">
                <a:alpha val="30000"/>
              </a:srgbClr>
            </a:outerShdw>
          </a:effectLst>
        </p:spPr>
      </p:pic>
      <p:sp>
        <p:nvSpPr>
          <p:cNvPr id="76" name="Google Shape;76;p13"/>
          <p:cNvSpPr txBox="1"/>
          <p:nvPr/>
        </p:nvSpPr>
        <p:spPr>
          <a:xfrm>
            <a:off x="4514975" y="2921800"/>
            <a:ext cx="1489200" cy="73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이진경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/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</a:br>
            <a:endParaRPr sz="900" dirty="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6875" y="1302775"/>
            <a:ext cx="1489200" cy="1489200"/>
          </a:xfrm>
          <a:prstGeom prst="ellipse">
            <a:avLst/>
          </a:prstGeom>
          <a:noFill/>
          <a:ln>
            <a:noFill/>
          </a:ln>
          <a:effectLst>
            <a:outerShdw dist="7620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78" name="Google Shape;78;p13"/>
          <p:cNvSpPr txBox="1"/>
          <p:nvPr/>
        </p:nvSpPr>
        <p:spPr>
          <a:xfrm>
            <a:off x="3141900" y="2921800"/>
            <a:ext cx="1489200" cy="73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조성인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/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</a:br>
            <a:endParaRPr sz="1400" b="0" i="0" u="none" strike="noStrike" cap="none" dirty="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1700" y="1298448"/>
            <a:ext cx="1489200" cy="1489200"/>
          </a:xfrm>
          <a:prstGeom prst="ellipse">
            <a:avLst/>
          </a:prstGeom>
          <a:noFill/>
          <a:ln>
            <a:noFill/>
          </a:ln>
          <a:effectLst>
            <a:outerShdw dist="76200" dir="5400000" algn="bl" rotWithShape="0">
              <a:srgbClr val="D5A6BD">
                <a:alpha val="30000"/>
              </a:srgbClr>
            </a:outerShdw>
          </a:effectLst>
        </p:spPr>
      </p:pic>
      <p:sp>
        <p:nvSpPr>
          <p:cNvPr id="80" name="Google Shape;80;p13"/>
          <p:cNvSpPr txBox="1"/>
          <p:nvPr/>
        </p:nvSpPr>
        <p:spPr>
          <a:xfrm>
            <a:off x="5936725" y="2926080"/>
            <a:ext cx="1489200" cy="73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김현준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/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</a:br>
            <a:endParaRPr sz="1400" b="0" i="0" u="none" strike="noStrike" cap="none" dirty="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14775" y="1298448"/>
            <a:ext cx="1489200" cy="1489200"/>
          </a:xfrm>
          <a:prstGeom prst="ellipse">
            <a:avLst/>
          </a:prstGeom>
          <a:noFill/>
          <a:ln>
            <a:noFill/>
          </a:ln>
          <a:effectLst>
            <a:outerShdw dist="76200" dir="5400000" algn="bl" rotWithShape="0">
              <a:srgbClr val="8E7CC3">
                <a:alpha val="30000"/>
              </a:srgbClr>
            </a:outerShdw>
          </a:effectLst>
        </p:spPr>
      </p:pic>
      <p:sp>
        <p:nvSpPr>
          <p:cNvPr id="82" name="Google Shape;82;p13"/>
          <p:cNvSpPr txBox="1"/>
          <p:nvPr/>
        </p:nvSpPr>
        <p:spPr>
          <a:xfrm>
            <a:off x="1719800" y="2926080"/>
            <a:ext cx="1489200" cy="73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김지연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  <a:t/>
            </a:r>
            <a:br>
              <a:rPr lang="en" sz="1400" b="0" i="0" u="none" strike="noStrike" cap="none" dirty="0">
                <a:solidFill>
                  <a:srgbClr val="000000"/>
                </a:solidFill>
                <a:latin typeface="Bellota Text"/>
                <a:ea typeface="Bellota Text"/>
                <a:cs typeface="Bellota Text"/>
                <a:sym typeface="Bellota Text"/>
              </a:rPr>
            </a:br>
            <a:endParaRPr sz="1400" b="0" i="0" u="none" strike="noStrike" cap="none" dirty="0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ctrTitle"/>
          </p:nvPr>
        </p:nvSpPr>
        <p:spPr>
          <a:xfrm>
            <a:off x="1871125" y="1354750"/>
            <a:ext cx="5401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>
                <a:solidFill>
                  <a:schemeClr val="accent4"/>
                </a:solidFill>
              </a:rPr>
              <a:t>1.</a:t>
            </a:r>
            <a:endParaRPr>
              <a:solidFill>
                <a:schemeClr val="accent4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ubTitle" idx="1"/>
          </p:nvPr>
        </p:nvSpPr>
        <p:spPr>
          <a:xfrm>
            <a:off x="2099725" y="2573875"/>
            <a:ext cx="5185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ts val="2400"/>
              <a:buNone/>
            </a:pPr>
            <a:endParaRPr sz="2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4297650" y="42373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03" y="1268225"/>
            <a:ext cx="2940173" cy="2702912"/>
          </a:xfrm>
          <a:prstGeom prst="rect">
            <a:avLst/>
          </a:prstGeom>
          <a:noFill/>
          <a:ln>
            <a:noFill/>
          </a:ln>
          <a:effectLst>
            <a:outerShdw blurRad="757238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3" name="Google Shape;153;p17"/>
          <p:cNvSpPr txBox="1">
            <a:spLocks noGrp="1"/>
          </p:cNvSpPr>
          <p:nvPr>
            <p:ph type="title" idx="4294967295"/>
          </p:nvPr>
        </p:nvSpPr>
        <p:spPr>
          <a:xfrm>
            <a:off x="1080000" y="150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ng Myung"/>
              <a:buAutoNum type="arabicPeriod"/>
            </a:pPr>
            <a:r>
              <a:rPr lang="en" sz="3000">
                <a:latin typeface="Song Myung"/>
                <a:ea typeface="Song Myung"/>
                <a:cs typeface="Song Myung"/>
                <a:sym typeface="Song Myung"/>
              </a:rPr>
              <a:t>Hook - 주제 선정</a:t>
            </a:r>
            <a:endParaRPr sz="3000"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1332550" y="5339825"/>
            <a:ext cx="5992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ng Myung"/>
              <a:buChar char="⬩"/>
            </a:pPr>
            <a:r>
              <a:rPr lang="en" sz="20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전국적인 인구 감소 (고령화 및 인구구조의 변화)</a:t>
            </a:r>
            <a:endParaRPr sz="20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혹은 코로나19의 여파로 국민적 건강 관심도 증진</a:t>
            </a:r>
            <a:endParaRPr sz="20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675" y="703300"/>
            <a:ext cx="3375650" cy="38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477" y="1034689"/>
            <a:ext cx="2428197" cy="31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557" y="2889714"/>
            <a:ext cx="4336269" cy="1849227"/>
          </a:xfrm>
          <a:prstGeom prst="rect">
            <a:avLst/>
          </a:prstGeom>
          <a:noFill/>
          <a:ln>
            <a:noFill/>
          </a:ln>
          <a:effectLst>
            <a:reflection stA="90000" endPos="15000" dist="38100" dir="5400000" fadeDir="5400012" sy="-100000" algn="bl" rotWithShape="0"/>
          </a:effectLst>
        </p:spPr>
      </p:pic>
      <p:sp>
        <p:nvSpPr>
          <p:cNvPr id="158" name="Google Shape;158;p17"/>
          <p:cNvSpPr txBox="1"/>
          <p:nvPr/>
        </p:nvSpPr>
        <p:spPr>
          <a:xfrm>
            <a:off x="5145223" y="4378543"/>
            <a:ext cx="823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  <a:latin typeface="Bellota Text Light"/>
                <a:ea typeface="Bellota Text Light"/>
                <a:cs typeface="Bellota Text Light"/>
                <a:sym typeface="Bellota Text Light"/>
              </a:rPr>
              <a:t>RFID 기반</a:t>
            </a:r>
            <a:endParaRPr sz="600">
              <a:solidFill>
                <a:srgbClr val="FF0000"/>
              </a:solidFill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 idx="4294967295"/>
          </p:nvPr>
        </p:nvSpPr>
        <p:spPr>
          <a:xfrm>
            <a:off x="1080000" y="150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9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ng Myung"/>
              <a:buAutoNum type="arabicPeriod"/>
            </a:pPr>
            <a:r>
              <a:rPr lang="en" sz="3000">
                <a:latin typeface="Song Myung"/>
                <a:ea typeface="Song Myung"/>
                <a:cs typeface="Song Myung"/>
                <a:sym typeface="Song Myung"/>
              </a:rPr>
              <a:t>Hook - 주제 선정</a:t>
            </a:r>
            <a:endParaRPr sz="3000"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27948"/>
          <a:stretch/>
        </p:blipFill>
        <p:spPr>
          <a:xfrm>
            <a:off x="618175" y="673675"/>
            <a:ext cx="3347676" cy="984825"/>
          </a:xfrm>
          <a:prstGeom prst="rect">
            <a:avLst/>
          </a:prstGeom>
          <a:noFill/>
          <a:ln>
            <a:noFill/>
          </a:ln>
          <a:effectLst>
            <a:outerShdw blurRad="585788" dist="1333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6" name="Google Shape;166;p18"/>
          <p:cNvSpPr txBox="1"/>
          <p:nvPr/>
        </p:nvSpPr>
        <p:spPr>
          <a:xfrm>
            <a:off x="1808650" y="5477600"/>
            <a:ext cx="58113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Song Myung"/>
              <a:buChar char="⬩"/>
            </a:pPr>
            <a:r>
              <a:rPr lang="en" sz="20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음식물 쓰레기 배출량 급증과</a:t>
            </a:r>
            <a:endParaRPr sz="2000">
              <a:solidFill>
                <a:schemeClr val="dk1"/>
              </a:solidFill>
              <a:latin typeface="Song Myung"/>
              <a:ea typeface="Song Myung"/>
              <a:cs typeface="Song Myung"/>
              <a:sym typeface="Song Myung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ng Myung"/>
                <a:ea typeface="Song Myung"/>
                <a:cs typeface="Song Myung"/>
                <a:sym typeface="Song Myung"/>
              </a:rPr>
              <a:t>그로 인한 환경 위협 및 경제적 손실 증가</a:t>
            </a:r>
            <a:endParaRPr sz="20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 b="17925"/>
          <a:stretch/>
        </p:blipFill>
        <p:spPr>
          <a:xfrm>
            <a:off x="4606150" y="551373"/>
            <a:ext cx="4482300" cy="1205450"/>
          </a:xfrm>
          <a:prstGeom prst="rect">
            <a:avLst/>
          </a:prstGeom>
          <a:noFill/>
          <a:ln>
            <a:noFill/>
          </a:ln>
          <a:effectLst>
            <a:outerShdw blurRad="985838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463" y="1618762"/>
            <a:ext cx="3292576" cy="329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75" y="1059000"/>
            <a:ext cx="4908801" cy="37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3675" y="2224764"/>
            <a:ext cx="2716760" cy="268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ctrTitle"/>
          </p:nvPr>
        </p:nvSpPr>
        <p:spPr>
          <a:xfrm>
            <a:off x="1871125" y="1294524"/>
            <a:ext cx="5401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>
                <a:solidFill>
                  <a:schemeClr val="accent4"/>
                </a:solidFill>
              </a:rPr>
              <a:t>2.</a:t>
            </a:r>
            <a:endParaRPr>
              <a:solidFill>
                <a:schemeClr val="accent4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Data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239800" y="920200"/>
            <a:ext cx="3307800" cy="35853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625" y="809050"/>
            <a:ext cx="2699650" cy="2369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98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 idx="4294967295"/>
          </p:nvPr>
        </p:nvSpPr>
        <p:spPr>
          <a:xfrm>
            <a:off x="1080000" y="15575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Song Myung"/>
                <a:ea typeface="Song Myung"/>
                <a:cs typeface="Song Myung"/>
                <a:sym typeface="Song Myung"/>
              </a:rPr>
              <a:t>1. </a:t>
            </a:r>
            <a:r>
              <a:rPr lang="en" sz="3000" dirty="0">
                <a:latin typeface="Song Myung"/>
                <a:ea typeface="Song Myung"/>
                <a:cs typeface="Song Myung"/>
                <a:sym typeface="Song Myung"/>
              </a:rPr>
              <a:t>분석 - 식료품 주 구입자</a:t>
            </a:r>
            <a:endParaRPr sz="3000" dirty="0">
              <a:latin typeface="Song Myung"/>
              <a:ea typeface="Song Myung"/>
              <a:cs typeface="Song Myung"/>
              <a:sym typeface="Song Myung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003" y="2165550"/>
            <a:ext cx="2818997" cy="26060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8675" y="809050"/>
            <a:ext cx="2948721" cy="3981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6" name="Google Shape;186;p20"/>
          <p:cNvSpPr txBox="1"/>
          <p:nvPr/>
        </p:nvSpPr>
        <p:spPr>
          <a:xfrm>
            <a:off x="272325" y="920500"/>
            <a:ext cx="3080400" cy="3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- 식료품 주구입자 : 여성의 비율 ↑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- 주구입자의 연령 : 중장년층 ↑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- 가구주의 직업 : 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 1위 사무종사자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 2위 서비스 종사자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 3위 판매종사자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  …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 6위 주부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한국농촌경제연구원의 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llota"/>
                <a:ea typeface="Bellota"/>
                <a:cs typeface="Bellota"/>
                <a:sym typeface="Bellota"/>
              </a:rPr>
              <a:t>2022년 식품소비행태조사 보고서</a:t>
            </a:r>
            <a:endParaRPr b="1">
              <a:latin typeface="Bellota"/>
              <a:ea typeface="Bellota"/>
              <a:cs typeface="Bellota"/>
              <a:sym typeface="Bellot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1020</Words>
  <Application>Microsoft Office PowerPoint</Application>
  <PresentationFormat>화면 슬라이드 쇼(16:9)</PresentationFormat>
  <Paragraphs>200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3" baseType="lpstr">
      <vt:lpstr>Bellota Text</vt:lpstr>
      <vt:lpstr>Bellota</vt:lpstr>
      <vt:lpstr>Poor Story</vt:lpstr>
      <vt:lpstr>Satisfy</vt:lpstr>
      <vt:lpstr>Orbit</vt:lpstr>
      <vt:lpstr>Calibri</vt:lpstr>
      <vt:lpstr>Do Hyeon</vt:lpstr>
      <vt:lpstr>Arial</vt:lpstr>
      <vt:lpstr>Bellota Text Light</vt:lpstr>
      <vt:lpstr>Roboto</vt:lpstr>
      <vt:lpstr>IBM Plex Sans KR</vt:lpstr>
      <vt:lpstr>Song Myung</vt:lpstr>
      <vt:lpstr>Nanum Myeongjo</vt:lpstr>
      <vt:lpstr>Gowun Batang</vt:lpstr>
      <vt:lpstr>Lafew template</vt:lpstr>
      <vt:lpstr>현대인의 식생활 및 식품 소비행태 분석</vt:lpstr>
      <vt:lpstr>Roadmap</vt:lpstr>
      <vt:lpstr>Mini-Project Timeline</vt:lpstr>
      <vt:lpstr>Meet Our Team</vt:lpstr>
      <vt:lpstr>1. Introduction</vt:lpstr>
      <vt:lpstr>Hook - 주제 선정</vt:lpstr>
      <vt:lpstr>Hook - 주제 선정</vt:lpstr>
      <vt:lpstr>2. Data Analysis</vt:lpstr>
      <vt:lpstr>1. 분석 - 식료품 주 구입자</vt:lpstr>
      <vt:lpstr>2. 분석 - 배달, 포장, 외식 이용메뉴 순위</vt:lpstr>
      <vt:lpstr>3. 분석 - 배달, 포장, 외식 메뉴 선정 기준 </vt:lpstr>
      <vt:lpstr>4. 분석 - 외식 vs 집밥</vt:lpstr>
      <vt:lpstr>4. 분석 - 외식 vs 집밥</vt:lpstr>
      <vt:lpstr>5. 분석 - 외식 평균가 현황</vt:lpstr>
      <vt:lpstr>6. 분석 - 음식물 쓰레기 배출량 추이</vt:lpstr>
      <vt:lpstr>3. Web design __ </vt:lpstr>
      <vt:lpstr> 엄         준 식</vt:lpstr>
      <vt:lpstr>PowerPoint 프레젠테이션</vt:lpstr>
      <vt:lpstr>Thanks!</vt:lpstr>
      <vt:lpstr>Conclusion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현대인의 식생활 및 식품 소비행태 분석</dc:title>
  <dc:creator>PC</dc:creator>
  <cp:lastModifiedBy>USER</cp:lastModifiedBy>
  <cp:revision>5</cp:revision>
  <dcterms:modified xsi:type="dcterms:W3CDTF">2023-07-26T04:43:32Z</dcterms:modified>
</cp:coreProperties>
</file>